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2E0E63-DB26-4468-949C-AC4D529BDCB4}" type="datetimeFigureOut">
              <a:rPr lang="sr-Latn-CS" smtClean="0"/>
              <a:pPr/>
              <a:t>11.10.2016</a:t>
            </a:fld>
            <a:endParaRPr lang="sr-Latn-C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r-Latn-C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860415-FADC-4538-BD77-A0B970651F4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2E0E63-DB26-4468-949C-AC4D529BDCB4}" type="datetimeFigureOut">
              <a:rPr lang="sr-Latn-CS" smtClean="0"/>
              <a:pPr/>
              <a:t>11.10.2016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60415-FADC-4538-BD77-A0B970651F4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2E0E63-DB26-4468-949C-AC4D529BDCB4}" type="datetimeFigureOut">
              <a:rPr lang="sr-Latn-CS" smtClean="0"/>
              <a:pPr/>
              <a:t>11.10.2016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60415-FADC-4538-BD77-A0B970651F4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2E0E63-DB26-4468-949C-AC4D529BDCB4}" type="datetimeFigureOut">
              <a:rPr lang="sr-Latn-CS" smtClean="0"/>
              <a:pPr/>
              <a:t>11.10.2016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60415-FADC-4538-BD77-A0B970651F44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2E0E63-DB26-4468-949C-AC4D529BDCB4}" type="datetimeFigureOut">
              <a:rPr lang="sr-Latn-CS" smtClean="0"/>
              <a:pPr/>
              <a:t>11.10.2016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60415-FADC-4538-BD77-A0B970651F44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2E0E63-DB26-4468-949C-AC4D529BDCB4}" type="datetimeFigureOut">
              <a:rPr lang="sr-Latn-CS" smtClean="0"/>
              <a:pPr/>
              <a:t>11.10.2016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60415-FADC-4538-BD77-A0B970651F44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2E0E63-DB26-4468-949C-AC4D529BDCB4}" type="datetimeFigureOut">
              <a:rPr lang="sr-Latn-CS" smtClean="0"/>
              <a:pPr/>
              <a:t>11.10.2016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60415-FADC-4538-BD77-A0B970651F4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2E0E63-DB26-4468-949C-AC4D529BDCB4}" type="datetimeFigureOut">
              <a:rPr lang="sr-Latn-CS" smtClean="0"/>
              <a:pPr/>
              <a:t>11.10.2016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60415-FADC-4538-BD77-A0B970651F44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2E0E63-DB26-4468-949C-AC4D529BDCB4}" type="datetimeFigureOut">
              <a:rPr lang="sr-Latn-CS" smtClean="0"/>
              <a:pPr/>
              <a:t>11.10.2016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60415-FADC-4538-BD77-A0B970651F4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D2E0E63-DB26-4468-949C-AC4D529BDCB4}" type="datetimeFigureOut">
              <a:rPr lang="sr-Latn-CS" smtClean="0"/>
              <a:pPr/>
              <a:t>11.10.2016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60415-FADC-4538-BD77-A0B970651F4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2E0E63-DB26-4468-949C-AC4D529BDCB4}" type="datetimeFigureOut">
              <a:rPr lang="sr-Latn-CS" smtClean="0"/>
              <a:pPr/>
              <a:t>11.10.2016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860415-FADC-4538-BD77-A0B970651F44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2E0E63-DB26-4468-949C-AC4D529BDCB4}" type="datetimeFigureOut">
              <a:rPr lang="sr-Latn-CS" smtClean="0"/>
              <a:pPr/>
              <a:t>11.10.2016</a:t>
            </a:fld>
            <a:endParaRPr lang="sr-Latn-C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r-Latn-C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C860415-FADC-4538-BD77-A0B970651F4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Klasici predškolske </a:t>
            </a:r>
            <a:r>
              <a:rPr lang="sr-Latn-CS" dirty="0" smtClean="0"/>
              <a:t>pedagogije</a:t>
            </a:r>
            <a:r>
              <a:rPr lang="en-US" dirty="0" smtClean="0"/>
              <a:t/>
            </a:r>
            <a:br>
              <a:rPr lang="en-US" dirty="0" smtClean="0"/>
            </a:br>
            <a:endParaRPr lang="sr-Latn-C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J.A.Komenski</a:t>
            </a:r>
            <a:r>
              <a:rPr lang="en-US" dirty="0" smtClean="0"/>
              <a:t> </a:t>
            </a:r>
            <a:r>
              <a:rPr lang="sr-Latn-CS" dirty="0" smtClean="0"/>
              <a:t>o razvoju i vaspitanju predškolske dece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sr-Latn-CS" dirty="0" smtClean="0"/>
              <a:t>Primer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Upozorenje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Upućivanje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Uzvik kao kazna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Protiv fizičkog kažnjavanja (zamahnuti prutom u vazduhu, pljesnuti rukama dlan o dlan)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Pohvala kao motiv</a:t>
            </a:r>
          </a:p>
          <a:p>
            <a:pPr>
              <a:buNone/>
            </a:pPr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Postupci u vaspitanju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sr-Latn-CS" dirty="0" smtClean="0"/>
              <a:t>PAMĆENJE, ako dete zna šta je imalo da nauči u Materinskoj školi;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KONCENTRACIJA, dete obraća pažnju na ono što ga pitamo,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MIŠLJENJE, da može na pitanje da odgovori razumno.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Voditi računa o individualnim razlikama dece, priprema najkasnije do navršenih 6 godina.</a:t>
            </a:r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ZRELOST DETETA ZA POLAZAK U ŠKOLU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i="1" dirty="0" smtClean="0"/>
              <a:t/>
            </a:r>
            <a:br>
              <a:rPr lang="sr-Latn-CS" i="1" dirty="0" smtClean="0"/>
            </a:br>
            <a:r>
              <a:rPr lang="en-US" i="1" dirty="0" err="1" smtClean="0"/>
              <a:t>Ponav</a:t>
            </a:r>
            <a:r>
              <a:rPr lang="sr-Latn-CS" i="1" dirty="0" smtClean="0"/>
              <a:t>lj</a:t>
            </a:r>
            <a:r>
              <a:rPr lang="en-US" i="1" dirty="0" err="1" smtClean="0"/>
              <a:t>anje</a:t>
            </a:r>
            <a:r>
              <a:rPr lang="en-US" i="1" dirty="0" smtClean="0"/>
              <a:t> je </a:t>
            </a:r>
            <a:r>
              <a:rPr lang="en-US" i="1" dirty="0" err="1" smtClean="0"/>
              <a:t>majka</a:t>
            </a:r>
            <a:r>
              <a:rPr lang="en-US" i="1" dirty="0" smtClean="0"/>
              <a:t> </a:t>
            </a:r>
            <a:r>
              <a:rPr lang="en-US" i="1" dirty="0" err="1" smtClean="0"/>
              <a:t>mudrosti</a:t>
            </a:r>
            <a:r>
              <a:rPr lang="en-US" i="1" dirty="0" smtClean="0"/>
              <a:t>!</a:t>
            </a:r>
            <a:br>
              <a:rPr lang="en-US" i="1" dirty="0" smtClean="0"/>
            </a:br>
            <a:r>
              <a:rPr lang="sr-Latn-CS" i="1" dirty="0" smtClean="0"/>
              <a:t>Š</a:t>
            </a:r>
            <a:r>
              <a:rPr lang="en-US" i="1" dirty="0" smtClean="0"/>
              <a:t>kola je </a:t>
            </a:r>
            <a:r>
              <a:rPr lang="en-US" i="1" dirty="0" err="1" smtClean="0"/>
              <a:t>igra</a:t>
            </a:r>
            <a:r>
              <a:rPr lang="en-US" i="1" dirty="0" smtClean="0"/>
              <a:t>!</a:t>
            </a:r>
            <a:br>
              <a:rPr lang="en-US" i="1" dirty="0" smtClean="0"/>
            </a:br>
            <a:endParaRPr lang="en-US" i="1" dirty="0"/>
          </a:p>
        </p:txBody>
      </p:sp>
      <p:pic>
        <p:nvPicPr>
          <p:cNvPr id="4" name="Content Placeholder 3" descr="C:\Users\Emina\Desktop\207562232220002_left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7115238" cy="5112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346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sr-Latn-CS" dirty="0" smtClean="0"/>
              <a:t>Najavljuje korenite promene u odnosu prema detetu, novu pedagogiju;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Postavlja temelje savremene organizacije školstva;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Pedagogija kao samostalna nauka;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Stvorio je prvi PEDAGOŠKI SISTEM NAUKA;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PREDŠKOLSKA PEDAGOGIJA kao deo sistema vaspitanja i obrazovanja i pokušaj pripreme METODIKE predškolskog vaspitanja i obrazovanja;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 Njegove ideje su do današnjih dana ostale značajne za razvoj pedagoške teorije i prakse.</a:t>
            </a:r>
          </a:p>
          <a:p>
            <a:pPr>
              <a:buNone/>
            </a:pPr>
            <a:endParaRPr lang="sr-Latn-CS" dirty="0" smtClean="0"/>
          </a:p>
          <a:p>
            <a:pPr algn="ctr">
              <a:buNone/>
            </a:pPr>
            <a:r>
              <a:rPr lang="sr-Latn-CS" u="sng" dirty="0" smtClean="0"/>
              <a:t>KOMENIOLOGIJA kao posebna pedagoška disciplina</a:t>
            </a:r>
          </a:p>
          <a:p>
            <a:pPr>
              <a:buFont typeface="Wingdings" pitchFamily="2" charset="2"/>
              <a:buChar char="q"/>
            </a:pPr>
            <a:endParaRPr lang="sr-Latn-CS" dirty="0" smtClean="0"/>
          </a:p>
          <a:p>
            <a:pPr>
              <a:buFont typeface="Wingdings" pitchFamily="2" charset="2"/>
              <a:buChar char="q"/>
            </a:pPr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Jan Amos Komenski (1592-1670.)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sr-Latn-CS" dirty="0" smtClean="0"/>
              <a:t>Mikrokosmos u makrokosmosu;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Harmonija između čoveka, prirode, društva i vaspitanja (univerzalna priroda čoveka);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Težnja za stvaranje SVEOPŠTEG PRIRODNOG METODA, kojim će pedagog moći da deluje na ličnost vaspitanika, potpuno siguran kao zanatlija koji obrađuje materijal; 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RAZVOJ (kao SAMORAZVOJ), prema unutrašnjim zakonima prirode;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Delovanje vaspitača u skladu sa UNUTRAŠNJIM PRIRODNIM ZAKONITOSTIMA svakog deteta, kao  </a:t>
            </a:r>
            <a:r>
              <a:rPr lang="en-US" dirty="0" smtClean="0"/>
              <a:t>g</a:t>
            </a:r>
            <a:r>
              <a:rPr lang="sr-Latn-CS" dirty="0" smtClean="0"/>
              <a:t>arancija uspeha u njegovom razvoju.</a:t>
            </a:r>
          </a:p>
          <a:p>
            <a:pPr>
              <a:buFont typeface="Wingdings" pitchFamily="2" charset="2"/>
              <a:buChar char="q"/>
            </a:pPr>
            <a:endParaRPr lang="sr-Latn-CS" dirty="0" smtClean="0"/>
          </a:p>
          <a:p>
            <a:pPr>
              <a:buFont typeface="Wingdings" pitchFamily="2" charset="2"/>
              <a:buChar char="q"/>
            </a:pPr>
            <a:endParaRPr lang="sr-Latn-CS" dirty="0" smtClean="0"/>
          </a:p>
          <a:p>
            <a:pPr>
              <a:buFont typeface="Wingdings" pitchFamily="2" charset="2"/>
              <a:buChar char="q"/>
            </a:pPr>
            <a:endParaRPr lang="sr-Latn-CS" dirty="0" smtClean="0"/>
          </a:p>
          <a:p>
            <a:pPr>
              <a:buFont typeface="Wingdings" pitchFamily="2" charset="2"/>
              <a:buChar char="q"/>
            </a:pPr>
            <a:endParaRPr lang="sr-Latn-CS" dirty="0" smtClean="0"/>
          </a:p>
          <a:p>
            <a:pPr>
              <a:buFont typeface="Wingdings" pitchFamily="2" charset="2"/>
              <a:buChar char="q"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CS" dirty="0" smtClean="0"/>
              <a:t>Shvatanje čoveka i njegovog razvoja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sr-Latn-CS" dirty="0" smtClean="0"/>
              <a:t>Veruje u ogromnu moć vaspitanja, koje može da menja i pojedinca i čitav lj</a:t>
            </a:r>
            <a:r>
              <a:rPr lang="en-US" dirty="0" smtClean="0"/>
              <a:t>u</a:t>
            </a:r>
            <a:r>
              <a:rPr lang="sr-Latn-CS" dirty="0" smtClean="0"/>
              <a:t>dski rod,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Vaspitanje (i obrazovanje) se mora prilagoditi prirodi deteta;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Kvantitativne i kvalitativne razlike između prirode deteta i odraslog čoveka;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Svemoć obrazovanja;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Jednako pravo na obrazovanje (demokratičnost);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 Vrhunski cilj vaspitanja i obrazovanja: INTELEKTUALNO JEDINSTVO SVETA.</a:t>
            </a:r>
          </a:p>
          <a:p>
            <a:pPr>
              <a:buFont typeface="Wingdings" pitchFamily="2" charset="2"/>
              <a:buChar char="q"/>
            </a:pPr>
            <a:endParaRPr lang="sr-Latn-CS" dirty="0" smtClean="0"/>
          </a:p>
          <a:p>
            <a:pPr>
              <a:buFont typeface="Wingdings" pitchFamily="2" charset="2"/>
              <a:buChar char="q"/>
            </a:pPr>
            <a:endParaRPr lang="sr-Latn-CS" dirty="0" smtClean="0"/>
          </a:p>
          <a:p>
            <a:pPr>
              <a:buFont typeface="Wingdings" pitchFamily="2" charset="2"/>
              <a:buChar char="q"/>
            </a:pPr>
            <a:endParaRPr lang="sr-Latn-CS" dirty="0" smtClean="0"/>
          </a:p>
          <a:p>
            <a:pPr>
              <a:buFont typeface="Wingdings" pitchFamily="2" charset="2"/>
              <a:buChar char="q"/>
            </a:pPr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Shvatanje vaspitanja i obrazovanja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sr-Latn-CS" dirty="0" smtClean="0"/>
              <a:t>Pokretačka snaga bez koje nema delovanja;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Indukcija kao nastavni metod i istraživački postupak (F. Bacon);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Iskustveno učenje dece: posmatranje, razgovor, aktivne metode učenja;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Protiv verbalizma (izučavanje jezika nije sebi samom cilj, nego sredstvo za sticanje znanja, </a:t>
            </a:r>
            <a:r>
              <a:rPr lang="sr-Latn-CS" i="1" dirty="0" smtClean="0"/>
              <a:t>Otvorena vrata jezika</a:t>
            </a:r>
            <a:r>
              <a:rPr lang="sr-Latn-CS" dirty="0" smtClean="0"/>
              <a:t>);</a:t>
            </a:r>
          </a:p>
          <a:p>
            <a:pPr>
              <a:buNone/>
            </a:pPr>
            <a:endParaRPr lang="sr-Latn-CS" dirty="0" smtClean="0"/>
          </a:p>
          <a:p>
            <a:pPr>
              <a:buFont typeface="Wingdings" pitchFamily="2" charset="2"/>
              <a:buChar char="q"/>
            </a:pPr>
            <a:endParaRPr lang="sr-Latn-CS" dirty="0" smtClean="0"/>
          </a:p>
          <a:p>
            <a:pPr>
              <a:buFont typeface="Wingdings" pitchFamily="2" charset="2"/>
              <a:buChar char="q"/>
            </a:pPr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Shvatanje nauke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sr-Latn-CS" dirty="0" smtClean="0"/>
              <a:t>Smatra da učenici ne treba da uče iz knjiga, šta je neko  rekao nego da ispituju, zapažaju, razmišljaju, istražuju, zaključuju. Uvodi ZLATNO PRAVILO DIDAKTIKE (</a:t>
            </a:r>
            <a:r>
              <a:rPr lang="sr-Latn-CS" i="1" dirty="0" smtClean="0"/>
              <a:t>Velika didaktika</a:t>
            </a:r>
            <a:r>
              <a:rPr lang="sr-Latn-CS" dirty="0" smtClean="0"/>
              <a:t>),...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Postupnost i sistematičnost u nastavi;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Ponavljanje i vežbanje u funkciji sticanja znanja (pamćenja i razumevanja);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Upotrebljivost i praktičnost znanja;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Trajnost znanja;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 Postupci za buđenje dečije radoznalosti (un. motivacija);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Uslovi za usvajanje znanja: interesovanja, pažnja;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“Darovi Božiji” u svakom detetu;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Vaspitno-obrazovni postupak usklađen sa uzrasnim i individ. razlikama učenika;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Kazna ne može biti motiv za učenje.</a:t>
            </a:r>
          </a:p>
          <a:p>
            <a:pPr>
              <a:buFont typeface="Wingdings" pitchFamily="2" charset="2"/>
              <a:buChar char="q"/>
            </a:pPr>
            <a:endParaRPr lang="sr-Latn-CS" dirty="0" smtClean="0"/>
          </a:p>
          <a:p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Organizacija nastave i učenje dece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sr-Latn-CS" dirty="0" smtClean="0"/>
              <a:t>Značaj ranog detinjstva (proces uobličavanja pojedinca) za dalji razvoj čoveka (“... sa razumnim stvorenjima se mora razumno postupati”);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 Sistem zadataka, sadržaja i metoda kojima će majke vaspitavati decu do polaska u školu, sistem uputstava za roditelje (</a:t>
            </a:r>
            <a:r>
              <a:rPr lang="sr-Latn-CS" i="1" dirty="0" smtClean="0"/>
              <a:t>Materinska škola</a:t>
            </a:r>
            <a:r>
              <a:rPr lang="sr-Latn-CS" dirty="0" smtClean="0"/>
              <a:t>); 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Začetnik slikovnice (</a:t>
            </a:r>
            <a:r>
              <a:rPr lang="sr-Latn-CS" i="1" dirty="0" smtClean="0"/>
              <a:t>Čulni svet u slikama</a:t>
            </a:r>
            <a:r>
              <a:rPr lang="sr-Latn-CS" dirty="0" smtClean="0"/>
              <a:t>);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Deca kao “besmrtno blago” svojih roditelja;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Vaspitanje u prenatalnom periodu!? (”škola pre rođenja”), uputstvo kako da majke sačuvaju zdravlje svoje dece pre rođenja;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Predškolski uzrast kao “kritični period” za vaspitanje i obrazovanje;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Vaspitanje u pravo vreme, problemi sa prevaspitavanjem;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Celovito i harmonično vaspitanje</a:t>
            </a:r>
            <a:r>
              <a:rPr lang="en-US" dirty="0" smtClean="0"/>
              <a:t> </a:t>
            </a:r>
            <a:r>
              <a:rPr lang="sr-Latn-CS" dirty="0" smtClean="0"/>
              <a:t>(fizičko, moralno, umno);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 Povezanost igre i rada radoznalog deteta;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Značaj  razvoja socijalnih odnosa (druženje sa vršnjacima).</a:t>
            </a:r>
          </a:p>
          <a:p>
            <a:pPr>
              <a:buFont typeface="Wingdings" pitchFamily="2" charset="2"/>
              <a:buChar char="q"/>
            </a:pPr>
            <a:endParaRPr lang="sr-Latn-CS" dirty="0" smtClean="0"/>
          </a:p>
          <a:p>
            <a:pPr>
              <a:buFont typeface="Wingdings" pitchFamily="2" charset="2"/>
              <a:buChar char="q"/>
            </a:pPr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O predškolskom vaspitanju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sr-Latn-CS" dirty="0" smtClean="0"/>
              <a:t>Do 6-te godine se deca moraju vežbati: “u RAZUMNOSTI, u RADU i umenju, u GOVORU, u MORALU i vrlinama”.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Osnove vežbanja  razuma (dijalektika, aritmetika, geometrija i muzika);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Značaj vežbanja GOVORA (gramatika, retorika, poetika);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Osnov moralnosti, UMERENOST U SVEMU kao vrlina i UČTIVOST.</a:t>
            </a:r>
          </a:p>
          <a:p>
            <a:pPr>
              <a:buFont typeface="Wingdings" pitchFamily="2" charset="2"/>
              <a:buChar char="q"/>
            </a:pPr>
            <a:endParaRPr lang="sr-Latn-CS" dirty="0" smtClean="0"/>
          </a:p>
          <a:p>
            <a:pPr>
              <a:buFont typeface="Wingdings" pitchFamily="2" charset="2"/>
              <a:buChar char="q"/>
            </a:pPr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Aktivnosti sa decom u pravo vreme i na pravi način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378</TotalTime>
  <Words>677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Klasici predškolske pedagogije </vt:lpstr>
      <vt:lpstr> Ponavljanje je majka mudrosti! Škola je igra! </vt:lpstr>
      <vt:lpstr>Jan Amos Komenski (1592-1670.)</vt:lpstr>
      <vt:lpstr>Shvatanje čoveka i njegovog razvoja</vt:lpstr>
      <vt:lpstr>Shvatanje vaspitanja i obrazovanja</vt:lpstr>
      <vt:lpstr>Shvatanje nauke</vt:lpstr>
      <vt:lpstr>Organizacija nastave i učenje dece</vt:lpstr>
      <vt:lpstr>O predškolskom vaspitanju</vt:lpstr>
      <vt:lpstr>Aktivnosti sa decom u pravo vreme i na pravi način</vt:lpstr>
      <vt:lpstr>Postupci u vaspitanju</vt:lpstr>
      <vt:lpstr>ZRELOST DETETA ZA POLAZAK U ŠKOLU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Klasici predškolske pedagogije</dc:title>
  <dc:creator>Emina Kopas</dc:creator>
  <cp:lastModifiedBy>Emina</cp:lastModifiedBy>
  <cp:revision>30</cp:revision>
  <dcterms:created xsi:type="dcterms:W3CDTF">2010-11-27T16:48:59Z</dcterms:created>
  <dcterms:modified xsi:type="dcterms:W3CDTF">2016-10-11T18:41:06Z</dcterms:modified>
</cp:coreProperties>
</file>